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Google Sans Medium"/>
      <p:regular r:id="rId52"/>
      <p:bold r:id="rId53"/>
      <p:italic r:id="rId54"/>
      <p:boldItalic r:id="rId55"/>
    </p:embeddedFont>
    <p:embeddedFont>
      <p:font typeface="Google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GoogleSansMedium-bold.fntdata"/><Relationship Id="rId52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57" Type="http://schemas.openxmlformats.org/officeDocument/2006/relationships/font" Target="fonts/GoogleSans-bold.fntdata"/><Relationship Id="rId12" Type="http://schemas.openxmlformats.org/officeDocument/2006/relationships/slide" Target="slides/slide7.xml"/><Relationship Id="rId56" Type="http://schemas.openxmlformats.org/officeDocument/2006/relationships/font" Target="fonts/GoogleSans-regular.fntdata"/><Relationship Id="rId15" Type="http://schemas.openxmlformats.org/officeDocument/2006/relationships/slide" Target="slides/slide10.xml"/><Relationship Id="rId59" Type="http://schemas.openxmlformats.org/officeDocument/2006/relationships/font" Target="fonts/GoogleSans-boldItalic.fntdata"/><Relationship Id="rId14" Type="http://schemas.openxmlformats.org/officeDocument/2006/relationships/slide" Target="slides/slide9.xml"/><Relationship Id="rId58" Type="http://schemas.openxmlformats.org/officeDocument/2006/relationships/font" Target="fonts/Google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809ef4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809ef4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898f9011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898f9011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98f9011e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98f9011e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506f81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506f8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9506f81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9506f81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506f81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506f81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04864b7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04864b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98f9011e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98f9011e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Heatmap/Depthmap are for getting (x, y, z) coordinates of each parts.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98f9011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98f9011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98f9011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898f9011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898f9011e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898f9011e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 loss/Recon loss.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98f9011e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98f9011e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898f9011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898f9011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898f9011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898f9011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98f9011e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98f9011e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898f9011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898f9011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898f9011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898f9011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Splition -&gt; Partitioning/Split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898f9011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898f9011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898f9011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898f9011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898f9011e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898f9011e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898f9011e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898f9011e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98f9011e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98f9011e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77c8e25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77c8e25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898f9011e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898f9011e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9506f816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9506f816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898f9011e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898f9011e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898f9011e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898f9011e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898f9011e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898f9011e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9506f816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9506f816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98f9011e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98f9011e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f0d34606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f0d3460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898f9011e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898f9011e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898f9011e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898f9011e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98f9011e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98f9011e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98f9011e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98f9011e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98f9011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98f9011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98f9011e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98f9011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98f9011e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98f9011e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calBrain 2 1">
  <p:cSld name="CUSTOM_9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6851" y="1358550"/>
            <a:ext cx="64854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1525201" y="2576125"/>
            <a:ext cx="5179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85" name="Google Shape;8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8125" y="3408232"/>
            <a:ext cx="3747201" cy="15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306635" y="4232018"/>
            <a:ext cx="477840" cy="35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calBrain 2">
  <p:cSld name="CUSTOM_9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362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>
            <p:ph type="title"/>
          </p:nvPr>
        </p:nvSpPr>
        <p:spPr>
          <a:xfrm>
            <a:off x="925801" y="2100200"/>
            <a:ext cx="64854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925801" y="3244050"/>
            <a:ext cx="51792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915679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311045" y="928375"/>
            <a:ext cx="56121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413540" y="3156975"/>
            <a:ext cx="5052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>
            <a:off x="374099" y="3309697"/>
            <a:ext cx="45300" cy="515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">
  <p:cSld name="CUSTOM_1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1029" r="0" t="0"/>
          <a:stretch/>
        </p:blipFill>
        <p:spPr>
          <a:xfrm>
            <a:off x="-15944" y="-37075"/>
            <a:ext cx="9190453" cy="52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4183450" y="3309697"/>
            <a:ext cx="45300" cy="515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4032625" y="743100"/>
            <a:ext cx="34326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4274894" y="3183556"/>
            <a:ext cx="21417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Slide 2 - Horizontal 1 1 4 1">
  <p:cSld name="TITLE_ONLY_2_1_5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604375" y="2614075"/>
            <a:ext cx="22008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pic>
        <p:nvPicPr>
          <p:cNvPr id="104" name="Google Shape;10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2" type="subTitle"/>
          </p:nvPr>
        </p:nvSpPr>
        <p:spPr>
          <a:xfrm>
            <a:off x="3471600" y="2614075"/>
            <a:ext cx="22008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3" type="subTitle"/>
          </p:nvPr>
        </p:nvSpPr>
        <p:spPr>
          <a:xfrm>
            <a:off x="6338825" y="2614075"/>
            <a:ext cx="22008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Slide 2 - Horizontal 1 1 4">
  <p:cSld name="TITLE_ONLY_2_1_5_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604375" y="2614075"/>
            <a:ext cx="17481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pic>
        <p:nvPicPr>
          <p:cNvPr id="110" name="Google Shape;11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2" type="subTitle"/>
          </p:nvPr>
        </p:nvSpPr>
        <p:spPr>
          <a:xfrm>
            <a:off x="2589125" y="2614075"/>
            <a:ext cx="17481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2" name="Google Shape;112;p18"/>
          <p:cNvSpPr txBox="1"/>
          <p:nvPr>
            <p:ph idx="3" type="subTitle"/>
          </p:nvPr>
        </p:nvSpPr>
        <p:spPr>
          <a:xfrm>
            <a:off x="4627025" y="2614075"/>
            <a:ext cx="17481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3" name="Google Shape;113;p18"/>
          <p:cNvSpPr txBox="1"/>
          <p:nvPr>
            <p:ph idx="4" type="subTitle"/>
          </p:nvPr>
        </p:nvSpPr>
        <p:spPr>
          <a:xfrm>
            <a:off x="6611775" y="2614075"/>
            <a:ext cx="17481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7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604375" y="1376400"/>
            <a:ext cx="2579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sz="1400">
                <a:solidFill>
                  <a:srgbClr val="3C404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100"/>
              <a:buChar char="■"/>
              <a:defRPr>
                <a:solidFill>
                  <a:srgbClr val="3C404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●"/>
              <a:defRPr>
                <a:solidFill>
                  <a:srgbClr val="3C404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100"/>
              <a:buChar char="■"/>
              <a:defRPr>
                <a:solidFill>
                  <a:srgbClr val="3C404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40C4FF"/>
              </a:buClr>
              <a:buSzPts val="1100"/>
              <a:buChar char="●"/>
              <a:defRPr>
                <a:solidFill>
                  <a:srgbClr val="3C404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1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CUSTOM_1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604375" y="359725"/>
            <a:ext cx="76233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601950" y="742650"/>
            <a:ext cx="58260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4A85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1" name="Google Shape;121;p20"/>
          <p:cNvSpPr txBox="1"/>
          <p:nvPr>
            <p:ph idx="2" type="subTitle"/>
          </p:nvPr>
        </p:nvSpPr>
        <p:spPr>
          <a:xfrm>
            <a:off x="1100750" y="1445000"/>
            <a:ext cx="61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idx="3" type="subTitle"/>
          </p:nvPr>
        </p:nvSpPr>
        <p:spPr>
          <a:xfrm>
            <a:off x="1100750" y="2094494"/>
            <a:ext cx="61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1100750" y="2650837"/>
            <a:ext cx="61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4" name="Google Shape;124;p20"/>
          <p:cNvSpPr txBox="1"/>
          <p:nvPr>
            <p:ph idx="5" type="subTitle"/>
          </p:nvPr>
        </p:nvSpPr>
        <p:spPr>
          <a:xfrm>
            <a:off x="1100750" y="3269039"/>
            <a:ext cx="61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Slide 2 - 1 columns 1">
  <p:cSld name="TITLE_ONLY_2_2_1_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5565425" y="1376400"/>
            <a:ext cx="3008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400"/>
              <a:buChar char="●"/>
              <a:defRPr sz="1400">
                <a:solidFill>
                  <a:srgbClr val="3C404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100"/>
              <a:buChar char="■"/>
              <a:defRPr>
                <a:solidFill>
                  <a:srgbClr val="3C4043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●"/>
              <a:defRPr>
                <a:solidFill>
                  <a:srgbClr val="3C4043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100"/>
              <a:buChar char="■"/>
              <a:defRPr>
                <a:solidFill>
                  <a:srgbClr val="3C4043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40C4FF"/>
              </a:buClr>
              <a:buSzPts val="1100"/>
              <a:buChar char="●"/>
              <a:defRPr>
                <a:solidFill>
                  <a:srgbClr val="3C4043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  <a:defRPr>
                <a:solidFill>
                  <a:srgbClr val="3C4043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100"/>
              <a:buChar char="■"/>
              <a:defRPr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29" name="Google Shape;12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">
  <p:cSld name="CUSTOM_1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686725" y="2006725"/>
            <a:ext cx="1727700" cy="26661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710950" y="2006725"/>
            <a:ext cx="1727700" cy="26661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4715675" y="2006725"/>
            <a:ext cx="1727700" cy="26661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6788500" y="2006725"/>
            <a:ext cx="1727700" cy="26661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621550" y="1053425"/>
            <a:ext cx="7894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1715445" y="3987925"/>
            <a:ext cx="2289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5171895" y="3987925"/>
            <a:ext cx="2289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42" name="Google Shape;14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Slide 2 - 1 columns 1 2">
  <p:cSld name="TITLE_ONLY_2_2_1_2_2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44797" y="1376400"/>
            <a:ext cx="7445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40C4FF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9pPr>
          </a:lstStyle>
          <a:p/>
        </p:txBody>
      </p:sp>
      <p:pic>
        <p:nvPicPr>
          <p:cNvPr id="146" name="Google Shape;1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Slide 2 - 1 columns 1 1">
  <p:cSld name="TITLE_ONLY_2_2_1_2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560700" y="1376400"/>
            <a:ext cx="381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40C4FF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877175" y="1376400"/>
            <a:ext cx="3814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651FFF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40C4FF"/>
              </a:buClr>
              <a:buSzPts val="1600"/>
              <a:buChar char="●"/>
              <a:defRPr sz="1600">
                <a:solidFill>
                  <a:srgbClr val="3C4043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○"/>
              <a:defRPr sz="1600">
                <a:solidFill>
                  <a:srgbClr val="3C4043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3C4043"/>
              </a:buClr>
              <a:buSzPts val="1600"/>
              <a:buChar char="■"/>
              <a:defRPr sz="1600">
                <a:solidFill>
                  <a:srgbClr val="3C4043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9pPr>
          </a:lstStyle>
          <a:p/>
        </p:txBody>
      </p:sp>
      <p:pic>
        <p:nvPicPr>
          <p:cNvPr id="151" name="Google Shape;15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Slide 2 - Horizontal 1 2">
  <p:cSld name="TITLE_ONLY_2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/>
          <p:nvPr/>
        </p:nvSpPr>
        <p:spPr>
          <a:xfrm>
            <a:off x="6270606" y="2996613"/>
            <a:ext cx="108300" cy="108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6270606" y="3706423"/>
            <a:ext cx="108300" cy="108300"/>
          </a:xfrm>
          <a:prstGeom prst="ellipse">
            <a:avLst/>
          </a:prstGeom>
          <a:solidFill>
            <a:srgbClr val="651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6270606" y="2286803"/>
            <a:ext cx="108300" cy="108300"/>
          </a:xfrm>
          <a:prstGeom prst="ellipse">
            <a:avLst/>
          </a:prstGeom>
          <a:solidFill>
            <a:srgbClr val="40C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6518100" y="2125050"/>
            <a:ext cx="156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" type="title"/>
          </p:nvPr>
        </p:nvSpPr>
        <p:spPr>
          <a:xfrm>
            <a:off x="6518100" y="2843975"/>
            <a:ext cx="156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3" type="title"/>
          </p:nvPr>
        </p:nvSpPr>
        <p:spPr>
          <a:xfrm>
            <a:off x="6518100" y="3562900"/>
            <a:ext cx="156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4"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60" name="Google Shape;16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Slide 2 - Horizontal 1 1 2">
  <p:cSld name="TITLE_ONLY_2_1_3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70200" y="332825"/>
            <a:ext cx="4561254" cy="456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0675" y="332825"/>
            <a:ext cx="4561254" cy="456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>
            <p:ph idx="1" type="subTitle"/>
          </p:nvPr>
        </p:nvSpPr>
        <p:spPr>
          <a:xfrm>
            <a:off x="367825" y="1192700"/>
            <a:ext cx="30852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 Slide 2 - Horizontal 1 1 2 1 1">
  <p:cSld name="TITLE_ONLY_2_1_3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" type="subTitle"/>
          </p:nvPr>
        </p:nvSpPr>
        <p:spPr>
          <a:xfrm>
            <a:off x="367825" y="1192700"/>
            <a:ext cx="30852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6825" y="1441925"/>
            <a:ext cx="4808775" cy="29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999" y="1326899"/>
            <a:ext cx="3174354" cy="317435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None/>
              <a:defRPr sz="1800">
                <a:solidFill>
                  <a:srgbClr val="4285F4"/>
                </a:solidFill>
              </a:defRPr>
            </a:lvl9pPr>
          </a:lstStyle>
          <a:p/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08600" y="496825"/>
            <a:ext cx="323075" cy="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kanazawa/hmr" TargetMode="External"/><Relationship Id="rId4" Type="http://schemas.openxmlformats.org/officeDocument/2006/relationships/hyperlink" Target="http://smpl.is.tue.mpg.de/" TargetMode="External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Relationship Id="rId11" Type="http://schemas.openxmlformats.org/officeDocument/2006/relationships/image" Target="../media/image30.png"/><Relationship Id="rId10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7.png"/><Relationship Id="rId11" Type="http://schemas.openxmlformats.org/officeDocument/2006/relationships/hyperlink" Target="http://smpl.is.tue.mpg.de/" TargetMode="External"/><Relationship Id="rId10" Type="http://schemas.openxmlformats.org/officeDocument/2006/relationships/hyperlink" Target="https://github.com/akanazawa/hm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298275" y="977550"/>
            <a:ext cx="91440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Cerberus：A Multi-Headed Derenderer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704824" y="2068500"/>
            <a:ext cx="58569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F7F7F"/>
                </a:solidFill>
              </a:rPr>
              <a:t>Boyang Deng</a:t>
            </a:r>
            <a:r>
              <a:rPr lang="en">
                <a:solidFill>
                  <a:srgbClr val="7F7F7F"/>
                </a:solidFill>
              </a:rPr>
              <a:t>, Simon Kornblith, and Geoffrey Hinton</a:t>
            </a:r>
            <a:endParaRPr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7F7F7F"/>
                </a:solidFill>
              </a:rPr>
              <a:t>Google Brain, Toronto</a:t>
            </a:r>
            <a:endParaRPr>
              <a:solidFill>
                <a:srgbClr val="7F7F7F"/>
              </a:solidFill>
            </a:endParaRPr>
          </a:p>
        </p:txBody>
      </p:sp>
      <p:cxnSp>
        <p:nvCxnSpPr>
          <p:cNvPr id="179" name="Google Shape;179;p29"/>
          <p:cNvCxnSpPr>
            <a:stCxn id="180" idx="6"/>
          </p:cNvCxnSpPr>
          <p:nvPr/>
        </p:nvCxnSpPr>
        <p:spPr>
          <a:xfrm>
            <a:off x="660809" y="1858695"/>
            <a:ext cx="5788500" cy="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9"/>
          <p:cNvSpPr/>
          <p:nvPr/>
        </p:nvSpPr>
        <p:spPr>
          <a:xfrm>
            <a:off x="580109" y="1818345"/>
            <a:ext cx="80700" cy="807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510775"/>
            <a:ext cx="1847601" cy="18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idx="1" type="subTitle"/>
          </p:nvPr>
        </p:nvSpPr>
        <p:spPr>
          <a:xfrm>
            <a:off x="604375" y="1343600"/>
            <a:ext cx="65814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</a:t>
            </a:r>
            <a:r>
              <a:rPr lang="en" sz="1800">
                <a:solidFill>
                  <a:srgbClr val="4285F4"/>
                </a:solidFill>
              </a:rPr>
              <a:t>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Good. Representing objects as they are.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Friendly to re-rendering under novel scenes. Thanks to Graphics.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Which one to use? Voxel, point cloud, or mesh.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5" y="3672275"/>
            <a:ext cx="1256899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025" y="3591991"/>
            <a:ext cx="1560000" cy="15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678" y="3592000"/>
            <a:ext cx="1338147" cy="1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choose mesh.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Compact compared to voxel.</a:t>
            </a:r>
            <a:endParaRPr sz="14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Fast rasterization -&gt; Plug a differentiable renderer in training -&gt; </a:t>
            </a:r>
            <a:r>
              <a:rPr b="1" lang="en" sz="1400" u="sng"/>
              <a:t>No 3D supervision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 </a:t>
            </a:r>
            <a:r>
              <a:rPr lang="en" sz="1800">
                <a:solidFill>
                  <a:schemeClr val="dk1"/>
                </a:solidFill>
              </a:rPr>
              <a:t>Mesh.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Mesh for Articulated Bodies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sz="1400"/>
              <a:t>Previous methods</a:t>
            </a:r>
            <a:r>
              <a:rPr baseline="30000" lang="en" sz="1400"/>
              <a:t>[1, 2]</a:t>
            </a:r>
            <a:r>
              <a:rPr lang="en" sz="1400"/>
              <a:t> use a </a:t>
            </a:r>
            <a:r>
              <a:rPr b="1" lang="en" sz="1400"/>
              <a:t>single mesh </a:t>
            </a:r>
            <a:r>
              <a:rPr lang="en" sz="1400"/>
              <a:t>with fixed topology.</a:t>
            </a:r>
            <a:endParaRPr sz="1400"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Articulated bodies have poses, i.e. relative locations and orientations of parts.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 txBox="1"/>
          <p:nvPr/>
        </p:nvSpPr>
        <p:spPr>
          <a:xfrm>
            <a:off x="283650" y="4793675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[1] Kato, Hiroharu, Yoshitaka Ushiku, and Tatsuya Harada. "Neural 3d mesh renderer."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IEEE Conference on Computer Vision and Pattern Recognition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[2] Wang, Nanyang, et al. "Pixel2mesh: Generating 3d mesh models from single rgb images."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European Conference on Computer Vision (ECCV)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 </a:t>
            </a:r>
            <a:r>
              <a:rPr lang="en" sz="1800">
                <a:solidFill>
                  <a:schemeClr val="dk1"/>
                </a:solidFill>
              </a:rPr>
              <a:t>Mesh.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Mesh for Articulated Bodies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sz="1400"/>
              <a:t>Previous methods</a:t>
            </a:r>
            <a:r>
              <a:rPr baseline="30000" lang="en" sz="1400"/>
              <a:t>[1, 2]</a:t>
            </a:r>
            <a:r>
              <a:rPr lang="en" sz="1400"/>
              <a:t> use a </a:t>
            </a:r>
            <a:r>
              <a:rPr b="1" lang="en" sz="1400"/>
              <a:t>single mesh </a:t>
            </a:r>
            <a:r>
              <a:rPr lang="en" sz="1400"/>
              <a:t>with fixed topology.</a:t>
            </a:r>
            <a:endParaRPr sz="1400"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Articulated bodies have poses, i.e. relative locations and orientations of parts.</a:t>
            </a:r>
            <a:endParaRPr sz="14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mesh is hard to fit various poses.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283650" y="4793675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[1] Kato, Hiroharu, Yoshitaka Ushiku, and Tatsuya Harada. "Neural 3d mesh renderer."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IEEE Conference on Computer Vision and Pattern Recognition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[2] Wang, Nanyang, et al. "Pixel2mesh: Generating 3d mesh models from single rgb images."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European Conference on Computer Vision (ECCV)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 </a:t>
            </a:r>
            <a:r>
              <a:rPr lang="en" sz="1800">
                <a:solidFill>
                  <a:schemeClr val="dk1"/>
                </a:solidFill>
              </a:rPr>
              <a:t>Mesh.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Mesh for Articulated Bodies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" sz="1400"/>
              <a:t>Previous methods</a:t>
            </a:r>
            <a:r>
              <a:rPr baseline="30000" lang="en" sz="1400"/>
              <a:t>[1, 2]</a:t>
            </a:r>
            <a:r>
              <a:rPr lang="en" sz="1400"/>
              <a:t> use a </a:t>
            </a:r>
            <a:r>
              <a:rPr b="1" lang="en" sz="1400"/>
              <a:t>single mesh </a:t>
            </a:r>
            <a:r>
              <a:rPr lang="en" sz="1400"/>
              <a:t>with fixed topology.</a:t>
            </a:r>
            <a:endParaRPr sz="1400"/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Articulated bodies have poses, i.e. relative locations and orientations of parts.</a:t>
            </a:r>
            <a:endParaRPr sz="14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Single mesh is hard to fit various poses. </a:t>
            </a:r>
            <a:endParaRPr sz="1400"/>
          </a:p>
          <a:p>
            <a: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Solution: </a:t>
            </a:r>
            <a:r>
              <a:rPr b="1" lang="en" sz="1400"/>
              <a:t>A Part-based Model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2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283650" y="4793675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[1] Kato, Hiroharu, Yoshitaka Ushiku, and Tatsuya Harada. "Neural 3d mesh renderer."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IEEE Conference on Computer Vision and Pattern Recognition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[2] Wang, Nanyang, et al. "Pixel2mesh: Generating 3d mesh models from single rgb images."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Proceedings of the European Conference on Computer Vision (ECCV)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2018.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Cerberus: A Multi-headed Derenderer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841375"/>
            <a:ext cx="7408673" cy="41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Cerberus: A Multi-headed Derenderer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841375"/>
            <a:ext cx="7408673" cy="41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/>
          <p:nvPr/>
        </p:nvSpPr>
        <p:spPr>
          <a:xfrm>
            <a:off x="2259725" y="1153500"/>
            <a:ext cx="5928300" cy="150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4131825" y="790550"/>
            <a:ext cx="45570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Image Encoding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(Image -&gt; Latent Vector + Heatmaps + Depth maps)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Cerberus: A Multi-headed Derenderer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841375"/>
            <a:ext cx="7408673" cy="41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>
            <a:off x="4311475" y="2571750"/>
            <a:ext cx="3158100" cy="126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7469575" y="2883775"/>
            <a:ext cx="1361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Mesh Generation: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Latent -&gt; Transformed Meshes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Cerberus: A Multi-headed Derenderer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841375"/>
            <a:ext cx="7408673" cy="41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2221925" y="3706350"/>
            <a:ext cx="5654100" cy="69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6"/>
          <p:cNvSpPr txBox="1"/>
          <p:nvPr/>
        </p:nvSpPr>
        <p:spPr>
          <a:xfrm>
            <a:off x="4226375" y="44722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Differentiable Mesh Rendering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Cerberus: A Multi-headed Derenderer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841375"/>
            <a:ext cx="7408673" cy="416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7"/>
          <p:cNvSpPr/>
          <p:nvPr/>
        </p:nvSpPr>
        <p:spPr>
          <a:xfrm>
            <a:off x="34700" y="2571750"/>
            <a:ext cx="1838700" cy="9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 txBox="1"/>
          <p:nvPr/>
        </p:nvSpPr>
        <p:spPr>
          <a:xfrm>
            <a:off x="147449" y="3237925"/>
            <a:ext cx="1361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Reconstruction Loss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0" y="2859725"/>
            <a:ext cx="1534625" cy="3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7"/>
          <p:cNvCxnSpPr/>
          <p:nvPr/>
        </p:nvCxnSpPr>
        <p:spPr>
          <a:xfrm rot="5400000">
            <a:off x="1214275" y="3044475"/>
            <a:ext cx="806700" cy="8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idx="1" type="subTitle"/>
          </p:nvPr>
        </p:nvSpPr>
        <p:spPr>
          <a:xfrm>
            <a:off x="604375" y="1343600"/>
            <a:ext cx="83400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3365975"/>
            <a:ext cx="1914074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31" y="3365977"/>
            <a:ext cx="1306143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3381924"/>
            <a:ext cx="1914075" cy="1403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With supervision (e.g. keypoints) -&gt; Easy. Add a loss term.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8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675" y="1881550"/>
            <a:ext cx="2186701" cy="30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With supervision (e.g. keypoints) -&gt; Easy. Add a loss term.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Can we learn parts without part annotations? </a:t>
            </a:r>
            <a:endParaRPr/>
          </a:p>
        </p:txBody>
      </p:sp>
      <p:sp>
        <p:nvSpPr>
          <p:cNvPr id="346" name="Google Shape;346;p49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idx="1" type="subTitle"/>
          </p:nvPr>
        </p:nvSpPr>
        <p:spPr>
          <a:xfrm>
            <a:off x="604375" y="1343600"/>
            <a:ext cx="7886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With supervision (e.g. keypoints) -&gt; Easy. Add a loss term.</a:t>
            </a:r>
            <a:endParaRPr sz="1800">
              <a:solidFill>
                <a:srgbClr val="4285F4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Can we learn parts without part annotations? </a:t>
            </a:r>
            <a:r>
              <a:rPr b="1" lang="en" sz="1800">
                <a:solidFill>
                  <a:schemeClr val="dk1"/>
                </a:solidFill>
              </a:rPr>
              <a:t>Yes.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Char char="●"/>
            </a:pPr>
            <a:r>
              <a:rPr lang="en" sz="1800">
                <a:solidFill>
                  <a:srgbClr val="4285F4"/>
                </a:solidFill>
              </a:rPr>
              <a:t>Let’s rethink the properties of parts.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idx="1" type="subTitle"/>
          </p:nvPr>
        </p:nvSpPr>
        <p:spPr>
          <a:xfrm>
            <a:off x="138215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No.1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1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75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26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 txBox="1"/>
          <p:nvPr>
            <p:ph idx="1" type="subTitle"/>
          </p:nvPr>
        </p:nvSpPr>
        <p:spPr>
          <a:xfrm>
            <a:off x="594960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No.2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2"/>
          <p:cNvSpPr txBox="1"/>
          <p:nvPr>
            <p:ph idx="1" type="subTitle"/>
          </p:nvPr>
        </p:nvSpPr>
        <p:spPr>
          <a:xfrm>
            <a:off x="138215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No.1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2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75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26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>
            <p:ph idx="1" type="subTitle"/>
          </p:nvPr>
        </p:nvSpPr>
        <p:spPr>
          <a:xfrm>
            <a:off x="594960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No.2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2"/>
          <p:cNvSpPr txBox="1"/>
          <p:nvPr>
            <p:ph idx="1" type="subTitle"/>
          </p:nvPr>
        </p:nvSpPr>
        <p:spPr>
          <a:xfrm>
            <a:off x="3660225" y="16963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No.2 is </a:t>
            </a:r>
            <a:r>
              <a:rPr lang="en" sz="1800">
                <a:solidFill>
                  <a:schemeClr val="dk1"/>
                </a:solidFill>
              </a:rPr>
              <a:t>preferred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Why?</a:t>
            </a:r>
            <a:endParaRPr b="1"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idx="1" type="subTitle"/>
          </p:nvPr>
        </p:nvSpPr>
        <p:spPr>
          <a:xfrm>
            <a:off x="138215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No.1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3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75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226" y="1431225"/>
            <a:ext cx="2480451" cy="22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3"/>
          <p:cNvSpPr txBox="1"/>
          <p:nvPr>
            <p:ph idx="1" type="subTitle"/>
          </p:nvPr>
        </p:nvSpPr>
        <p:spPr>
          <a:xfrm>
            <a:off x="5949600" y="37904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No.2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3"/>
          <p:cNvSpPr txBox="1"/>
          <p:nvPr>
            <p:ph idx="1" type="subTitle"/>
          </p:nvPr>
        </p:nvSpPr>
        <p:spPr>
          <a:xfrm>
            <a:off x="3660225" y="1696325"/>
            <a:ext cx="20757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No.2 is preferred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Why?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Pose Consistency</a:t>
            </a:r>
            <a:endParaRPr b="1"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idx="1" type="subTitle"/>
          </p:nvPr>
        </p:nvSpPr>
        <p:spPr>
          <a:xfrm>
            <a:off x="3495000" y="3963925"/>
            <a:ext cx="21534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No.1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4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4"/>
          <p:cNvSpPr/>
          <p:nvPr/>
        </p:nvSpPr>
        <p:spPr>
          <a:xfrm>
            <a:off x="1149600" y="1293548"/>
            <a:ext cx="6844200" cy="2556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600" y="1293538"/>
            <a:ext cx="2574898" cy="25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02" y="1293538"/>
            <a:ext cx="2574898" cy="25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3754423" y="1777348"/>
            <a:ext cx="1635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 Parts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54"/>
          <p:cNvSpPr txBox="1"/>
          <p:nvPr/>
        </p:nvSpPr>
        <p:spPr>
          <a:xfrm>
            <a:off x="3847344" y="2712104"/>
            <a:ext cx="13377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Pose: 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shapes: 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965" y="1418151"/>
            <a:ext cx="316071" cy="313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4"/>
          <p:cNvCxnSpPr/>
          <p:nvPr/>
        </p:nvCxnSpPr>
        <p:spPr>
          <a:xfrm>
            <a:off x="3748678" y="2606161"/>
            <a:ext cx="1658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idx="1" type="subTitle"/>
          </p:nvPr>
        </p:nvSpPr>
        <p:spPr>
          <a:xfrm>
            <a:off x="3554875" y="3963925"/>
            <a:ext cx="2040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Part Split No.2</a:t>
            </a:r>
            <a:endParaRPr sz="1800">
              <a:solidFill>
                <a:srgbClr val="4285F4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learn parts?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5"/>
          <p:cNvSpPr/>
          <p:nvPr/>
        </p:nvSpPr>
        <p:spPr>
          <a:xfrm>
            <a:off x="1149795" y="1293523"/>
            <a:ext cx="6844800" cy="2556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11" y="1293557"/>
            <a:ext cx="2575012" cy="2556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00" y="1293557"/>
            <a:ext cx="2575012" cy="255641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/>
          <p:nvPr/>
        </p:nvSpPr>
        <p:spPr>
          <a:xfrm>
            <a:off x="3754579" y="1820415"/>
            <a:ext cx="1635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Parts</a:t>
            </a:r>
            <a:endParaRPr b="1" sz="18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353" y="1331129"/>
            <a:ext cx="571208" cy="567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55"/>
          <p:cNvCxnSpPr/>
          <p:nvPr/>
        </p:nvCxnSpPr>
        <p:spPr>
          <a:xfrm>
            <a:off x="3724424" y="2571747"/>
            <a:ext cx="1658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7" name="Google Shape;407;p55"/>
          <p:cNvSpPr txBox="1"/>
          <p:nvPr/>
        </p:nvSpPr>
        <p:spPr>
          <a:xfrm>
            <a:off x="3841378" y="2714761"/>
            <a:ext cx="1467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Pose: </a:t>
            </a:r>
            <a:endParaRPr b="1"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endParaRPr b="1"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shapes: </a:t>
            </a:r>
            <a:endParaRPr b="1"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</a:t>
            </a:r>
            <a:endParaRPr b="1"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idx="1" type="subTitle"/>
          </p:nvPr>
        </p:nvSpPr>
        <p:spPr>
          <a:xfrm>
            <a:off x="3205950" y="3963925"/>
            <a:ext cx="27321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285F4"/>
                </a:solidFill>
              </a:rPr>
              <a:t>Viewpoint Consistency</a:t>
            </a:r>
            <a:endParaRPr/>
          </a:p>
        </p:txBody>
      </p:sp>
      <p:sp>
        <p:nvSpPr>
          <p:cNvPr id="413" name="Google Shape;413;p56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consistency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6"/>
          <p:cNvSpPr/>
          <p:nvPr/>
        </p:nvSpPr>
        <p:spPr>
          <a:xfrm>
            <a:off x="1149600" y="1293600"/>
            <a:ext cx="6844800" cy="2556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613" y="1293627"/>
            <a:ext cx="2574998" cy="255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402" y="1293627"/>
            <a:ext cx="2574998" cy="255624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 txBox="1"/>
          <p:nvPr/>
        </p:nvSpPr>
        <p:spPr>
          <a:xfrm>
            <a:off x="3613525" y="1437944"/>
            <a:ext cx="1917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Viewpoint</a:t>
            </a:r>
            <a:endParaRPr b="1" sz="18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</a:t>
            </a:r>
            <a:endParaRPr b="1" sz="18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6"/>
          <p:cNvSpPr txBox="1"/>
          <p:nvPr/>
        </p:nvSpPr>
        <p:spPr>
          <a:xfrm>
            <a:off x="3834208" y="2673734"/>
            <a:ext cx="1516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Viewpoint: </a:t>
            </a:r>
            <a:endParaRPr b="1" sz="1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endParaRPr b="1" sz="1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Model:</a:t>
            </a:r>
            <a:endParaRPr b="1" sz="1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</a:t>
            </a:r>
            <a:endParaRPr b="1" sz="1600">
              <a:solidFill>
                <a:srgbClr val="6AA8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19" name="Google Shape;419;p56"/>
          <p:cNvCxnSpPr/>
          <p:nvPr/>
        </p:nvCxnSpPr>
        <p:spPr>
          <a:xfrm>
            <a:off x="3742702" y="2571750"/>
            <a:ext cx="16587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25" y="845200"/>
            <a:ext cx="1366490" cy="14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924" y="845200"/>
            <a:ext cx="1366490" cy="14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010" y="845200"/>
            <a:ext cx="1366490" cy="14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448" y="3124200"/>
            <a:ext cx="1366490" cy="145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4427" y="3124201"/>
            <a:ext cx="1366490" cy="14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/>
        </p:nvSpPr>
        <p:spPr>
          <a:xfrm>
            <a:off x="1987989" y="2348301"/>
            <a:ext cx="757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1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4037662" y="2348300"/>
            <a:ext cx="822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6086476" y="2348301"/>
            <a:ext cx="7575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b="1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2321073" y="4580154"/>
            <a:ext cx="1587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New Viewpoint</a:t>
            </a:r>
            <a:endParaRPr b="1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57"/>
          <p:cNvSpPr txBox="1"/>
          <p:nvPr/>
        </p:nvSpPr>
        <p:spPr>
          <a:xfrm>
            <a:off x="5054049" y="4617658"/>
            <a:ext cx="15873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85F4"/>
                </a:solidFill>
                <a:latin typeface="Lato"/>
                <a:ea typeface="Lato"/>
                <a:cs typeface="Lato"/>
                <a:sym typeface="Lato"/>
              </a:rPr>
              <a:t>New Pose</a:t>
            </a:r>
            <a:endParaRPr b="1">
              <a:solidFill>
                <a:srgbClr val="4285F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57"/>
          <p:cNvCxnSpPr/>
          <p:nvPr/>
        </p:nvCxnSpPr>
        <p:spPr>
          <a:xfrm flipH="1" rot="10800000">
            <a:off x="2945218" y="2530300"/>
            <a:ext cx="920100" cy="9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6" name="Google Shape;436;p57"/>
          <p:cNvCxnSpPr/>
          <p:nvPr/>
        </p:nvCxnSpPr>
        <p:spPr>
          <a:xfrm flipH="1" rot="10800000">
            <a:off x="5013147" y="2530300"/>
            <a:ext cx="920100" cy="9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7" name="Google Shape;437;p57"/>
          <p:cNvCxnSpPr/>
          <p:nvPr/>
        </p:nvCxnSpPr>
        <p:spPr>
          <a:xfrm flipH="1">
            <a:off x="3937222" y="2712689"/>
            <a:ext cx="2363400" cy="783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8" name="Google Shape;438;p57"/>
          <p:cNvCxnSpPr/>
          <p:nvPr/>
        </p:nvCxnSpPr>
        <p:spPr>
          <a:xfrm flipH="1">
            <a:off x="6282690" y="2730899"/>
            <a:ext cx="180300" cy="528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604375" y="1343600"/>
            <a:ext cx="83400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enough, because a lot of objects, e.g.  animals, are inherently 3D.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3365975"/>
            <a:ext cx="1914074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31" y="3365977"/>
            <a:ext cx="1306143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3381924"/>
            <a:ext cx="1914075" cy="140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822575" y="1976075"/>
            <a:ext cx="5786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Human Dataset*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 txBox="1"/>
          <p:nvPr/>
        </p:nvSpPr>
        <p:spPr>
          <a:xfrm>
            <a:off x="6088925" y="1696375"/>
            <a:ext cx="3113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 is Neural Mesh Renderer.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NMRs is NMR with smooth loss.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NMRr is NMR with our differentiable Renderer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149675" y="4979400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*The dataset is credit to Angjoo’s project(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https://github.com/akanazawa/hmr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 and SMPL model from MPII (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http://smpl.is.tue.mpg.de/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25" y="1862825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298738" y="33545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9900" y="96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8"/>
          <p:cNvSpPr txBox="1"/>
          <p:nvPr/>
        </p:nvSpPr>
        <p:spPr>
          <a:xfrm>
            <a:off x="1834313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0" name="Google Shape;45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2800" y="96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 txBox="1"/>
          <p:nvPr/>
        </p:nvSpPr>
        <p:spPr>
          <a:xfrm>
            <a:off x="3387213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700" y="96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8"/>
          <p:cNvSpPr txBox="1"/>
          <p:nvPr/>
        </p:nvSpPr>
        <p:spPr>
          <a:xfrm>
            <a:off x="4940125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9900" y="2571750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8"/>
          <p:cNvSpPr txBox="1"/>
          <p:nvPr/>
        </p:nvSpPr>
        <p:spPr>
          <a:xfrm>
            <a:off x="18343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2800" y="2571750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 txBox="1"/>
          <p:nvPr/>
        </p:nvSpPr>
        <p:spPr>
          <a:xfrm>
            <a:off x="33872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 Parts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5700" y="2571750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8"/>
          <p:cNvSpPr txBox="1"/>
          <p:nvPr/>
        </p:nvSpPr>
        <p:spPr>
          <a:xfrm>
            <a:off x="49401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 Turn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00" y="2667150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050" y="2615125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6388" y="2571750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5725" y="965513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7138" y="96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8575" y="96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00" y="1862825"/>
            <a:ext cx="1417850" cy="14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Human Dataset*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6088925" y="1696375"/>
            <a:ext cx="3113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 is Neural Mesh Renderer.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NMRs is NMR with smooth loss.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NMRr is NMR with our differentiable Renderer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149675" y="4979400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*The dataset is credit to Angjoo’s project(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https://github.com/akanazawa/hmr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 and SMPL model from MPII (</a:t>
            </a:r>
            <a:r>
              <a:rPr lang="en" sz="800" u="sng">
                <a:solidFill>
                  <a:schemeClr val="hlink"/>
                </a:solidFill>
                <a:hlinkClick r:id="rId11"/>
              </a:rPr>
              <a:t>http://smpl.is.tue.mpg.de/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)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298738" y="33545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1834313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3387213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4940125" y="217547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NMRr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18343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9"/>
          <p:cNvSpPr txBox="1"/>
          <p:nvPr/>
        </p:nvSpPr>
        <p:spPr>
          <a:xfrm>
            <a:off x="33872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 Parts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9"/>
          <p:cNvSpPr txBox="1"/>
          <p:nvPr/>
        </p:nvSpPr>
        <p:spPr>
          <a:xfrm>
            <a:off x="4940113" y="3989600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Our Turn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Human Dataset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5" y="1176200"/>
            <a:ext cx="4347425" cy="320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550" y="1176200"/>
            <a:ext cx="4347424" cy="1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5967475" y="1251425"/>
            <a:ext cx="798000" cy="16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5423350" y="32839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Free Cerberus is Cerberus without pose consistency.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Cerberus is better than baselines both quantitatively and qualitatively.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Evaluate parts quantitatively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50" y="1176200"/>
            <a:ext cx="4347424" cy="1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/>
          <p:cNvSpPr/>
          <p:nvPr/>
        </p:nvSpPr>
        <p:spPr>
          <a:xfrm>
            <a:off x="6869550" y="1242925"/>
            <a:ext cx="1188300" cy="16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1"/>
          <p:cNvSpPr txBox="1"/>
          <p:nvPr/>
        </p:nvSpPr>
        <p:spPr>
          <a:xfrm>
            <a:off x="5423350" y="32839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61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993725"/>
            <a:ext cx="3582225" cy="113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61"/>
          <p:cNvCxnSpPr>
            <a:endCxn id="502" idx="0"/>
          </p:cNvCxnSpPr>
          <p:nvPr/>
        </p:nvCxnSpPr>
        <p:spPr>
          <a:xfrm flipH="1">
            <a:off x="2007963" y="2128325"/>
            <a:ext cx="4500" cy="620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2" name="Google Shape;502;p61"/>
          <p:cNvSpPr txBox="1"/>
          <p:nvPr/>
        </p:nvSpPr>
        <p:spPr>
          <a:xfrm>
            <a:off x="1523463" y="274902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Part shapes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50" y="2890225"/>
            <a:ext cx="1134475" cy="113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61"/>
          <p:cNvCxnSpPr/>
          <p:nvPr/>
        </p:nvCxnSpPr>
        <p:spPr>
          <a:xfrm flipH="1" rot="10800000">
            <a:off x="1403550" y="3452062"/>
            <a:ext cx="2532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5" name="Google Shape;505;p61"/>
          <p:cNvSpPr txBox="1"/>
          <p:nvPr/>
        </p:nvSpPr>
        <p:spPr>
          <a:xfrm>
            <a:off x="1558175" y="3353500"/>
            <a:ext cx="118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Transformations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61"/>
          <p:cNvSpPr/>
          <p:nvPr/>
        </p:nvSpPr>
        <p:spPr>
          <a:xfrm>
            <a:off x="1849713" y="3009713"/>
            <a:ext cx="316500" cy="2910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61"/>
          <p:cNvCxnSpPr/>
          <p:nvPr/>
        </p:nvCxnSpPr>
        <p:spPr>
          <a:xfrm>
            <a:off x="2376600" y="3183250"/>
            <a:ext cx="6333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08" name="Google Shape;50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5025" y="2820612"/>
            <a:ext cx="1134475" cy="11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025" y="2820613"/>
            <a:ext cx="1134475" cy="11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0" y="2886162"/>
            <a:ext cx="1134475" cy="11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2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Evaluate parts quantitatively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3550" y="1176200"/>
            <a:ext cx="4347424" cy="1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2"/>
          <p:cNvSpPr/>
          <p:nvPr/>
        </p:nvSpPr>
        <p:spPr>
          <a:xfrm>
            <a:off x="6869550" y="1242925"/>
            <a:ext cx="1188300" cy="16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 txBox="1"/>
          <p:nvPr/>
        </p:nvSpPr>
        <p:spPr>
          <a:xfrm>
            <a:off x="5423350" y="32839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850" y="993725"/>
            <a:ext cx="3582225" cy="113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2"/>
          <p:cNvCxnSpPr>
            <a:endCxn id="522" idx="0"/>
          </p:cNvCxnSpPr>
          <p:nvPr/>
        </p:nvCxnSpPr>
        <p:spPr>
          <a:xfrm flipH="1">
            <a:off x="2007963" y="2128325"/>
            <a:ext cx="4500" cy="620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2" name="Google Shape;522;p62"/>
          <p:cNvSpPr txBox="1"/>
          <p:nvPr/>
        </p:nvSpPr>
        <p:spPr>
          <a:xfrm>
            <a:off x="1523463" y="274902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Part shapes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3" name="Google Shape;523;p62"/>
          <p:cNvCxnSpPr/>
          <p:nvPr/>
        </p:nvCxnSpPr>
        <p:spPr>
          <a:xfrm flipH="1" rot="10800000">
            <a:off x="1403550" y="3452062"/>
            <a:ext cx="253200" cy="27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4" name="Google Shape;524;p62"/>
          <p:cNvSpPr txBox="1"/>
          <p:nvPr/>
        </p:nvSpPr>
        <p:spPr>
          <a:xfrm>
            <a:off x="1558175" y="3353500"/>
            <a:ext cx="118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Transformations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62"/>
          <p:cNvSpPr/>
          <p:nvPr/>
        </p:nvSpPr>
        <p:spPr>
          <a:xfrm>
            <a:off x="1849713" y="3009713"/>
            <a:ext cx="316500" cy="2910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62"/>
          <p:cNvCxnSpPr/>
          <p:nvPr/>
        </p:nvCxnSpPr>
        <p:spPr>
          <a:xfrm>
            <a:off x="2376600" y="3183250"/>
            <a:ext cx="6333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7" name="Google Shape;527;p62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4935325" y="3200700"/>
            <a:ext cx="39987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performance of Cerberus doesn’t drop much on the hard test.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Pose consistency can help learn better parts.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Evaluate parts quantitatively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50" y="1176200"/>
            <a:ext cx="4347424" cy="1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3"/>
          <p:cNvSpPr/>
          <p:nvPr/>
        </p:nvSpPr>
        <p:spPr>
          <a:xfrm>
            <a:off x="6869550" y="1242925"/>
            <a:ext cx="1188300" cy="16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3"/>
          <p:cNvSpPr txBox="1"/>
          <p:nvPr/>
        </p:nvSpPr>
        <p:spPr>
          <a:xfrm>
            <a:off x="5423350" y="32839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3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63"/>
          <p:cNvSpPr txBox="1"/>
          <p:nvPr/>
        </p:nvSpPr>
        <p:spPr>
          <a:xfrm>
            <a:off x="1949438" y="320702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Free Cerberus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63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63"/>
          <p:cNvSpPr txBox="1"/>
          <p:nvPr/>
        </p:nvSpPr>
        <p:spPr>
          <a:xfrm>
            <a:off x="4935325" y="3200700"/>
            <a:ext cx="39987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The performance of Cerberus doesn’t drop much on the hard test.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Pose consistency can help learn better parts.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5" y="1728576"/>
            <a:ext cx="4276124" cy="14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3"/>
          <p:cNvSpPr txBox="1"/>
          <p:nvPr/>
        </p:nvSpPr>
        <p:spPr>
          <a:xfrm>
            <a:off x="3359538" y="320702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Cerberus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63"/>
          <p:cNvSpPr txBox="1"/>
          <p:nvPr/>
        </p:nvSpPr>
        <p:spPr>
          <a:xfrm>
            <a:off x="539338" y="3207025"/>
            <a:ext cx="969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1" sz="11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Results: Animal Dataset* (Higher Shape Variance)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50" y="1176200"/>
            <a:ext cx="4347424" cy="1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/>
          <p:nvPr/>
        </p:nvSpPr>
        <p:spPr>
          <a:xfrm>
            <a:off x="8118550" y="1242913"/>
            <a:ext cx="798000" cy="164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4"/>
          <p:cNvSpPr txBox="1"/>
          <p:nvPr/>
        </p:nvSpPr>
        <p:spPr>
          <a:xfrm>
            <a:off x="5423350" y="3283900"/>
            <a:ext cx="212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4935325" y="3200700"/>
            <a:ext cx="3851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Cerberus is consistently better than baseline methods.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3" name="Google Shape;5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00" y="932425"/>
            <a:ext cx="2761924" cy="42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4"/>
          <p:cNvSpPr txBox="1"/>
          <p:nvPr/>
        </p:nvSpPr>
        <p:spPr>
          <a:xfrm>
            <a:off x="140225" y="5007775"/>
            <a:ext cx="7753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*The dataset is credit to SMAL from MPII.</a:t>
            </a:r>
            <a:endParaRPr sz="80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 txBox="1"/>
          <p:nvPr>
            <p:ph type="title"/>
          </p:nvPr>
        </p:nvSpPr>
        <p:spPr>
          <a:xfrm>
            <a:off x="604375" y="359725"/>
            <a:ext cx="76233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</a:t>
            </a:r>
            <a:endParaRPr sz="2400"/>
          </a:p>
        </p:txBody>
      </p:sp>
      <p:sp>
        <p:nvSpPr>
          <p:cNvPr id="560" name="Google Shape;560;p65"/>
          <p:cNvSpPr txBox="1"/>
          <p:nvPr>
            <p:ph idx="2" type="subTitle"/>
          </p:nvPr>
        </p:nvSpPr>
        <p:spPr>
          <a:xfrm>
            <a:off x="1100750" y="1445000"/>
            <a:ext cx="610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present Cerberus, a 3D perception framework for articulated bodies.</a:t>
            </a:r>
            <a:endParaRPr/>
          </a:p>
        </p:txBody>
      </p:sp>
      <p:sp>
        <p:nvSpPr>
          <p:cNvPr id="561" name="Google Shape;561;p65"/>
          <p:cNvSpPr txBox="1"/>
          <p:nvPr>
            <p:ph idx="3" type="subTitle"/>
          </p:nvPr>
        </p:nvSpPr>
        <p:spPr>
          <a:xfrm>
            <a:off x="1100750" y="2204025"/>
            <a:ext cx="64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present consistency constraints for learning parts without part supervision.</a:t>
            </a:r>
            <a:endParaRPr/>
          </a:p>
        </p:txBody>
      </p:sp>
      <p:sp>
        <p:nvSpPr>
          <p:cNvPr id="562" name="Google Shape;562;p65"/>
          <p:cNvSpPr txBox="1"/>
          <p:nvPr>
            <p:ph idx="4" type="subTitle"/>
          </p:nvPr>
        </p:nvSpPr>
        <p:spPr>
          <a:xfrm>
            <a:off x="1100750" y="2963075"/>
            <a:ext cx="67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Cerberus</a:t>
            </a:r>
            <a:r>
              <a:rPr lang="en"/>
              <a:t>, trained with the proposed constraints, outperforms baselines on both standard and hard tests.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5"/>
          <p:cNvSpPr/>
          <p:nvPr/>
        </p:nvSpPr>
        <p:spPr>
          <a:xfrm>
            <a:off x="823481" y="2344150"/>
            <a:ext cx="108300" cy="108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5"/>
          <p:cNvSpPr/>
          <p:nvPr/>
        </p:nvSpPr>
        <p:spPr>
          <a:xfrm>
            <a:off x="823481" y="3104273"/>
            <a:ext cx="108300" cy="1083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/>
          <p:nvPr/>
        </p:nvSpPr>
        <p:spPr>
          <a:xfrm>
            <a:off x="823481" y="1601003"/>
            <a:ext cx="108300" cy="108300"/>
          </a:xfrm>
          <a:prstGeom prst="ellipse">
            <a:avLst/>
          </a:prstGeom>
          <a:solidFill>
            <a:srgbClr val="40C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604375" y="359725"/>
            <a:ext cx="76233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 you for listening!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subTitle"/>
          </p:nvPr>
        </p:nvSpPr>
        <p:spPr>
          <a:xfrm>
            <a:off x="604375" y="1343600"/>
            <a:ext cx="83400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enough, because a lot of objects, e.g.  animals, are inherently 3D. 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2D means a hard time for </a:t>
            </a:r>
            <a:r>
              <a:rPr b="1" lang="en" sz="1400"/>
              <a:t>novel viewpoints</a:t>
            </a:r>
            <a:r>
              <a:rPr lang="en" sz="1400"/>
              <a:t> and </a:t>
            </a:r>
            <a:r>
              <a:rPr b="1" lang="en" sz="1400"/>
              <a:t>novel lightings</a:t>
            </a:r>
            <a:r>
              <a:rPr lang="en" sz="1400"/>
              <a:t>, especially in generation.</a:t>
            </a:r>
            <a:endParaRPr/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3365975"/>
            <a:ext cx="1914074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31" y="3365977"/>
            <a:ext cx="1306143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3381924"/>
            <a:ext cx="1914075" cy="140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/>
        </p:nvSpPr>
        <p:spPr>
          <a:xfrm>
            <a:off x="822575" y="1976075"/>
            <a:ext cx="5786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604375" y="1343600"/>
            <a:ext cx="83400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enough, because a lot of objects, e.g.  animals, are inherently 3D. 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2D means a hard time for </a:t>
            </a:r>
            <a:r>
              <a:rPr b="1" lang="en" sz="1400"/>
              <a:t>novel viewpoints</a:t>
            </a:r>
            <a:r>
              <a:rPr lang="en" sz="1400"/>
              <a:t> and </a:t>
            </a:r>
            <a:r>
              <a:rPr b="1" lang="en" sz="1400"/>
              <a:t>novel lightings</a:t>
            </a:r>
            <a:r>
              <a:rPr lang="en" sz="1400"/>
              <a:t>, especially in generation.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 …… this is a 3D Vision workshop.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3365975"/>
            <a:ext cx="1914074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31" y="3365977"/>
            <a:ext cx="1306143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3381924"/>
            <a:ext cx="1914075" cy="140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822575" y="1976075"/>
            <a:ext cx="5786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604375" y="1343600"/>
            <a:ext cx="83400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r>
              <a:rPr lang="en" sz="1800">
                <a:solidFill>
                  <a:srgbClr val="4285F4"/>
                </a:solidFill>
              </a:rPr>
              <a:t> </a:t>
            </a:r>
            <a:endParaRPr/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3365975"/>
            <a:ext cx="1914074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31" y="3365977"/>
            <a:ext cx="1306143" cy="1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3381924"/>
            <a:ext cx="1914075" cy="140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822575" y="1976075"/>
            <a:ext cx="5786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604375" y="1343600"/>
            <a:ext cx="65814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</a:t>
            </a:r>
            <a:endParaRPr/>
          </a:p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5" y="3672275"/>
            <a:ext cx="1256899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025" y="3591991"/>
            <a:ext cx="1560000" cy="15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678" y="3592000"/>
            <a:ext cx="1338147" cy="1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604375" y="1343600"/>
            <a:ext cx="65814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Good. Representing objects as they are.</a:t>
            </a:r>
            <a:endParaRPr/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5" y="3672275"/>
            <a:ext cx="1256899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025" y="3591991"/>
            <a:ext cx="1560000" cy="15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678" y="3592000"/>
            <a:ext cx="1338147" cy="1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604375" y="1343600"/>
            <a:ext cx="65814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2D Representation? </a:t>
            </a:r>
            <a:r>
              <a:rPr lang="en" sz="1800">
                <a:solidFill>
                  <a:schemeClr val="dk1"/>
                </a:solidFill>
              </a:rPr>
              <a:t>Not Enough.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800"/>
              <a:buAutoNum type="arabicPeriod"/>
            </a:pPr>
            <a:r>
              <a:rPr lang="en" sz="1800">
                <a:solidFill>
                  <a:srgbClr val="4285F4"/>
                </a:solidFill>
              </a:rPr>
              <a:t>3D Representation?</a:t>
            </a:r>
            <a:endParaRPr sz="1800">
              <a:solidFill>
                <a:srgbClr val="4285F4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Good. Representing objects as they are.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Friendly to re-rendering under novel scenes. Thanks to Graphics.</a:t>
            </a:r>
            <a:endParaRPr/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04376" y="359725"/>
            <a:ext cx="762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objects in images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75" y="3672275"/>
            <a:ext cx="1256899" cy="1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025" y="3591991"/>
            <a:ext cx="1560000" cy="15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678" y="3592000"/>
            <a:ext cx="1338147" cy="1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